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3" r:id="rId3"/>
    <p:sldId id="299" r:id="rId4"/>
    <p:sldId id="272" r:id="rId5"/>
    <p:sldId id="286" r:id="rId6"/>
    <p:sldId id="292" r:id="rId7"/>
    <p:sldId id="300" r:id="rId8"/>
    <p:sldId id="302" r:id="rId9"/>
    <p:sldId id="307" r:id="rId10"/>
    <p:sldId id="308" r:id="rId11"/>
    <p:sldId id="306" r:id="rId12"/>
    <p:sldId id="305" r:id="rId13"/>
    <p:sldId id="29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1">
          <p15:clr>
            <a:srgbClr val="A4A3A4"/>
          </p15:clr>
        </p15:guide>
        <p15:guide id="2" orient="horz" pos="1201">
          <p15:clr>
            <a:srgbClr val="A4A3A4"/>
          </p15:clr>
        </p15:guide>
        <p15:guide id="3" pos="5217">
          <p15:clr>
            <a:srgbClr val="A4A3A4"/>
          </p15:clr>
        </p15:guide>
        <p15:guide id="4" pos="7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354" y="58"/>
      </p:cViewPr>
      <p:guideLst>
        <p:guide orient="horz" pos="1611"/>
        <p:guide orient="horz" pos="1201"/>
        <p:guide pos="5217"/>
        <p:guide pos="7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400"/>
            <a:ext cx="9144000" cy="28834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000" y="1908000"/>
            <a:ext cx="7020000" cy="1440000"/>
          </a:xfrm>
        </p:spPr>
        <p:txBody>
          <a:bodyPr/>
          <a:lstStyle>
            <a:lvl1pPr algn="l"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00" y="3420000"/>
            <a:ext cx="7020000" cy="540000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39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0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</p:spPr>
        <p:txBody>
          <a:bodyPr anchor="t"/>
          <a:lstStyle>
            <a:lvl1pPr algn="l">
              <a:defRPr sz="37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2600">
                <a:solidFill>
                  <a:schemeClr val="accent2"/>
                </a:solidFill>
              </a:defRPr>
            </a:lvl1pPr>
            <a:lvl2pPr marL="360000" indent="0">
              <a:lnSpc>
                <a:spcPct val="100000"/>
              </a:lnSpc>
              <a:spcBef>
                <a:spcPts val="600"/>
              </a:spcBef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60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00" y="2557463"/>
            <a:ext cx="3420000" cy="2592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4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656D1-75F9-8341-B8EC-3647F164BB44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E7ABF-A55B-2D41-9BC5-37A4B509C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0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0472"/>
            <a:ext cx="9144000" cy="155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306000"/>
            <a:ext cx="1700146" cy="66663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0000" y="1908000"/>
            <a:ext cx="702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00" y="2556000"/>
            <a:ext cx="7020000" cy="25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44000" y="6498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C656D1-75F9-8341-B8EC-3647F164BB44}" type="datetimeFigureOut">
              <a:rPr lang="en-US" smtClean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498000"/>
            <a:ext cx="432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0000" y="6498000"/>
            <a:ext cx="36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D4E7ABF-A55B-2D41-9BC5-37A4B509C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ct val="120000"/>
        </a:lnSpc>
        <a:spcBef>
          <a:spcPts val="8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SzPct val="110000"/>
        <a:buFont typeface="Verdana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457200" rtl="0" eaLnBrk="1" latinLnBrk="0" hangingPunct="1">
        <a:lnSpc>
          <a:spcPct val="120000"/>
        </a:lnSpc>
        <a:spcBef>
          <a:spcPts val="500"/>
        </a:spcBef>
        <a:buClr>
          <a:schemeClr val="accent2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bridge.gov.uk/benefits/referral-to-welfare-benefits-team/" TargetMode="External"/><Relationship Id="rId2" Type="http://schemas.openxmlformats.org/officeDocument/2006/relationships/hyperlink" Target="mailto:Welfare.benefits@redbridge.gov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dbridge.gov.uk/benefi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018" y="171450"/>
            <a:ext cx="8166878" cy="1543050"/>
          </a:xfrm>
        </p:spPr>
        <p:txBody>
          <a:bodyPr/>
          <a:lstStyle/>
          <a:p>
            <a:pPr algn="ctr"/>
            <a:r>
              <a:rPr lang="en-GB" sz="4000" dirty="0"/>
              <a:t>   </a:t>
            </a:r>
            <a:br>
              <a:rPr lang="en-GB" sz="4000" dirty="0"/>
            </a:br>
            <a:r>
              <a:rPr lang="en-GB" sz="4000" dirty="0"/>
              <a:t>Some common 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B78FD4-128F-49C8-943C-9413924A21B5}"/>
              </a:ext>
            </a:extLst>
          </p:cNvPr>
          <p:cNvSpPr txBox="1"/>
          <p:nvPr/>
        </p:nvSpPr>
        <p:spPr>
          <a:xfrm>
            <a:off x="381785" y="993931"/>
            <a:ext cx="8380429" cy="342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endParaRPr lang="en-GB" sz="4800" b="1" dirty="0"/>
          </a:p>
          <a:p>
            <a:pPr algn="ctr"/>
            <a:r>
              <a:rPr lang="en-GB" sz="4800" b="1" dirty="0"/>
              <a:t>Carer’s Allowance</a:t>
            </a:r>
          </a:p>
          <a:p>
            <a:pPr algn="ctr"/>
            <a:r>
              <a:rPr lang="en-GB" sz="4800" b="1" dirty="0"/>
              <a:t>Pension Credit</a:t>
            </a:r>
          </a:p>
          <a:p>
            <a:pPr algn="ctr"/>
            <a:r>
              <a:rPr lang="en-GB" sz="4800" b="1" dirty="0"/>
              <a:t>Universal Credit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2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C4E98A-E528-4FF7-8DE5-7F250499B7D6}"/>
              </a:ext>
            </a:extLst>
          </p:cNvPr>
          <p:cNvSpPr txBox="1">
            <a:spLocks/>
          </p:cNvSpPr>
          <p:nvPr/>
        </p:nvSpPr>
        <p:spPr>
          <a:xfrm>
            <a:off x="457200" y="548680"/>
            <a:ext cx="8229600" cy="557748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Arial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*Universal Credit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– is now the main means-tested benefit. The government introduced this benefit for people who are on low income whether working or not it has replaced most of the legacy means-tested benefits. The rules and conditions for entitlement broadly based on mixture of DWP and HMRC acts and regulations.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it has replaced following benefits: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Housing Benefit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Income Support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income-based JSA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income-based ESA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Child Tax Credit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Working Tax Credit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/>
                <a:ea typeface="Times New Roman"/>
                <a:cs typeface="+mn-cs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03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53C79-6A15-48AF-BC13-39450F867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0" y="1491915"/>
            <a:ext cx="8565622" cy="42811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0EA0AF-4806-439F-BCB5-A79A0670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463" y="927486"/>
            <a:ext cx="7020000" cy="540000"/>
          </a:xfrm>
        </p:spPr>
        <p:txBody>
          <a:bodyPr/>
          <a:lstStyle/>
          <a:p>
            <a:pPr algn="ctr"/>
            <a:r>
              <a:rPr lang="en-GB" dirty="0"/>
              <a:t>Making a referral	</a:t>
            </a:r>
          </a:p>
        </p:txBody>
      </p:sp>
    </p:spTree>
    <p:extLst>
      <p:ext uri="{BB962C8B-B14F-4D97-AF65-F5344CB8AC3E}">
        <p14:creationId xmlns:p14="http://schemas.microsoft.com/office/powerpoint/2010/main" val="10451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C6AB44-364F-4695-82BA-7206BA3D8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1" y="953809"/>
            <a:ext cx="8925318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4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D6B2-FFCF-4375-9D9B-C634C64E5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34" y="900000"/>
            <a:ext cx="7020000" cy="540000"/>
          </a:xfrm>
        </p:spPr>
        <p:txBody>
          <a:bodyPr/>
          <a:lstStyle/>
          <a:p>
            <a:pPr algn="ctr"/>
            <a:r>
              <a:rPr lang="en-GB" sz="3200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C092-8242-45C1-9620-D9830C72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15" y="1440000"/>
            <a:ext cx="7071347" cy="4199021"/>
          </a:xfrm>
        </p:spPr>
        <p:txBody>
          <a:bodyPr/>
          <a:lstStyle/>
          <a:p>
            <a:r>
              <a:rPr lang="en-GB" sz="2400" dirty="0"/>
              <a:t>By email: </a:t>
            </a:r>
            <a:r>
              <a:rPr lang="en-GB" sz="2400" dirty="0">
                <a:hlinkClick r:id="rId2"/>
              </a:rPr>
              <a:t>Welfare.benefits@redbridge.gov.uk</a:t>
            </a:r>
            <a:endParaRPr lang="en-GB" sz="2400" dirty="0"/>
          </a:p>
          <a:p>
            <a:r>
              <a:rPr lang="en-GB" sz="2400" dirty="0"/>
              <a:t>Any referrals must be made using the following </a:t>
            </a:r>
            <a:r>
              <a:rPr lang="en-GB" sz="2400" dirty="0" err="1"/>
              <a:t>elink</a:t>
            </a:r>
            <a:endParaRPr lang="en-GB" sz="2400" dirty="0"/>
          </a:p>
          <a:p>
            <a:r>
              <a:rPr lang="en-GB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https://www.redbridge.gov.uk/benefits/referral-to-welfare-benefits-team/</a:t>
            </a:r>
            <a:endParaRPr lang="en-GB" sz="2400" dirty="0"/>
          </a:p>
          <a:p>
            <a:r>
              <a:rPr lang="en-GB" sz="2400" dirty="0"/>
              <a:t>By telephone: 02087084180     </a:t>
            </a:r>
          </a:p>
          <a:p>
            <a:r>
              <a:rPr lang="en-GB" sz="2400" dirty="0"/>
              <a:t>Monday to Friday 9am - 12.30pm	</a:t>
            </a:r>
          </a:p>
          <a:p>
            <a:r>
              <a:rPr lang="en-GB" sz="2400" dirty="0"/>
              <a:t>By referral</a:t>
            </a:r>
          </a:p>
          <a:p>
            <a:r>
              <a:rPr lang="en-GB" sz="2400" dirty="0"/>
              <a:t>Visit our </a:t>
            </a:r>
            <a:r>
              <a:rPr lang="en-GB" sz="2400" dirty="0">
                <a:hlinkClick r:id="rId4"/>
              </a:rPr>
              <a:t>webpage</a:t>
            </a:r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14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438DEF-D81C-4467-88CC-46BB60FF4E83}"/>
              </a:ext>
            </a:extLst>
          </p:cNvPr>
          <p:cNvSpPr txBox="1"/>
          <p:nvPr/>
        </p:nvSpPr>
        <p:spPr>
          <a:xfrm>
            <a:off x="409073" y="811826"/>
            <a:ext cx="7940843" cy="36002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2400" b="1" dirty="0"/>
              <a:t>*Carer’s Allowance </a:t>
            </a:r>
            <a:r>
              <a:rPr lang="en-GB" sz="2400" dirty="0"/>
              <a:t>– is a benefit for people who regularly care for disabled person who are in receipt of certain disability benefits.</a:t>
            </a:r>
          </a:p>
          <a:p>
            <a:endParaRPr lang="en-GB" sz="2400" dirty="0"/>
          </a:p>
          <a:p>
            <a:r>
              <a:rPr lang="en-GB" sz="2400" dirty="0"/>
              <a:t>A person can claim the Carer’s Allowance if they are 16 or over and caring for a disabled person in receipt of AA, PIP(DL) or DLA care at middle or higher rate. </a:t>
            </a:r>
          </a:p>
          <a:p>
            <a:endParaRPr lang="en-GB" sz="2400" dirty="0"/>
          </a:p>
          <a:p>
            <a:r>
              <a:rPr lang="en-GB" sz="2400" dirty="0"/>
              <a:t>How much? £67.60 pw   (Apr 2021/ Apr 22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90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B3037B-3083-4749-B2AC-F5FF44FACE1B}"/>
              </a:ext>
            </a:extLst>
          </p:cNvPr>
          <p:cNvSpPr txBox="1"/>
          <p:nvPr/>
        </p:nvSpPr>
        <p:spPr>
          <a:xfrm>
            <a:off x="288098" y="1211831"/>
            <a:ext cx="856780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i="1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You can qualify for Carer’s Allowance if all the following apply: </a:t>
            </a:r>
            <a:br>
              <a:rPr lang="en-GB" sz="2600" i="1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</a:br>
            <a:br>
              <a:rPr lang="en-GB" sz="2600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• you regularly care for someone for at least 35 hours a week </a:t>
            </a:r>
            <a:br>
              <a:rPr lang="en-GB" sz="2600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• your earnings (after tax and NI deductions and certain expenses) are less than £128 a week</a:t>
            </a:r>
            <a:br>
              <a:rPr lang="en-GB" sz="2600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• you’re not in education for more than 21 hours a week </a:t>
            </a:r>
            <a:br>
              <a:rPr lang="en-GB" sz="2600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• the person you care for gets a qualifying disability benefit </a:t>
            </a:r>
            <a:br>
              <a:rPr lang="en-GB" sz="2600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solidFill>
                  <a:srgbClr val="000000"/>
                </a:solidFill>
                <a:latin typeface="Museo Sans 300"/>
                <a:ea typeface="Calibri" panose="020F0502020204030204" pitchFamily="34" charset="0"/>
                <a:cs typeface="Museo Sans 300"/>
              </a:rPr>
              <a:t>• you meet the residency criteria</a:t>
            </a:r>
            <a:br>
              <a:rPr lang="en-GB" dirty="0">
                <a:latin typeface="Museo Sans 30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  <a:p>
            <a:r>
              <a:rPr lang="en-GB" dirty="0"/>
              <a:t>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24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80E653-EDB2-49C6-90F4-B203798AA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27" y="751989"/>
            <a:ext cx="8178799" cy="489682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39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526-9D0A-4009-B15A-02FEE73E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95" y="1285039"/>
            <a:ext cx="7731659" cy="428792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What does “caring” for someone means: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helping the disabled person in form of attention or supervision.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Can a disabled person in receipt of enhanced rate DL and Mobility of PIP, claim CA for looking after another disabled person? </a:t>
            </a:r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41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2A526-9D0A-4009-B15A-02FEE73E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95" y="860079"/>
            <a:ext cx="7731659" cy="4698510"/>
          </a:xfrm>
        </p:spPr>
        <p:txBody>
          <a:bodyPr/>
          <a:lstStyle/>
          <a:p>
            <a:r>
              <a:rPr lang="en-GB" b="1" dirty="0"/>
              <a:t>Benefits, that can affect payment CA:</a:t>
            </a:r>
          </a:p>
          <a:p>
            <a:r>
              <a:rPr lang="en-GB" dirty="0"/>
              <a:t>State Pension </a:t>
            </a:r>
          </a:p>
          <a:p>
            <a:r>
              <a:rPr lang="en-GB" dirty="0"/>
              <a:t>Bereavement benefits /Widow’s benefits </a:t>
            </a:r>
          </a:p>
          <a:p>
            <a:r>
              <a:rPr lang="en-GB" dirty="0"/>
              <a:t>Incapacity Benefit </a:t>
            </a:r>
          </a:p>
          <a:p>
            <a:r>
              <a:rPr lang="en-GB" dirty="0"/>
              <a:t>Severe Disablement Allowance</a:t>
            </a:r>
          </a:p>
          <a:p>
            <a:r>
              <a:rPr lang="en-GB" dirty="0"/>
              <a:t>New-style (</a:t>
            </a:r>
            <a:r>
              <a:rPr lang="en-GB" dirty="0" err="1"/>
              <a:t>cb</a:t>
            </a:r>
            <a:r>
              <a:rPr lang="en-GB" dirty="0"/>
              <a:t>) Jobseeker’s Allowance </a:t>
            </a:r>
          </a:p>
          <a:p>
            <a:r>
              <a:rPr lang="en-GB" dirty="0"/>
              <a:t>New-Style (</a:t>
            </a:r>
            <a:r>
              <a:rPr lang="en-GB" dirty="0" err="1"/>
              <a:t>cb</a:t>
            </a:r>
            <a:r>
              <a:rPr lang="en-GB" dirty="0"/>
              <a:t>) Employment and Support Allowance </a:t>
            </a:r>
          </a:p>
          <a:p>
            <a:r>
              <a:rPr lang="en-GB" dirty="0"/>
              <a:t>Maternity Allowance </a:t>
            </a:r>
          </a:p>
          <a:p>
            <a:r>
              <a:rPr lang="en-GB" dirty="0"/>
              <a:t>No Carer’s Allowance payments, if you are in receipt of any of above benefits that add up to £67.60 pw or more</a:t>
            </a:r>
          </a:p>
          <a:p>
            <a:r>
              <a:rPr lang="en-GB" b="1" i="1" dirty="0"/>
              <a:t>Should you still apply for CA, even if you know, because of the above-mentioned benefits you won’t get any CA payments?</a:t>
            </a:r>
            <a:r>
              <a:rPr lang="en-GB" dirty="0"/>
              <a:t>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33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0FF62-0665-4087-94E3-0288C43B48B9}"/>
              </a:ext>
            </a:extLst>
          </p:cNvPr>
          <p:cNvSpPr/>
          <p:nvPr/>
        </p:nvSpPr>
        <p:spPr>
          <a:xfrm>
            <a:off x="287016" y="958480"/>
            <a:ext cx="81350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If you cannot get CA benefit because of the Over-Lapping benefits, you may still have an </a:t>
            </a:r>
            <a:r>
              <a:rPr lang="en-GB" sz="2400" b="1" dirty="0"/>
              <a:t>underlying entitlement </a:t>
            </a:r>
            <a:r>
              <a:rPr lang="en-GB" sz="2400" dirty="0"/>
              <a:t>to the CA.</a:t>
            </a:r>
          </a:p>
          <a:p>
            <a:endParaRPr lang="en-GB" sz="2400" dirty="0"/>
          </a:p>
          <a:p>
            <a:r>
              <a:rPr lang="en-GB" sz="2400" dirty="0"/>
              <a:t>The advantage of having an underlying entitlement is that  its passports you to the ‘carer’s premium/addition that increases your applicable amount of means-tested benefit such as PC, UC*, HB, ESA etc. by £37.70 pw. </a:t>
            </a:r>
          </a:p>
          <a:p>
            <a:endParaRPr lang="en-GB" sz="2400" dirty="0"/>
          </a:p>
          <a:p>
            <a:r>
              <a:rPr lang="en-GB" sz="2400" i="1" dirty="0"/>
              <a:t>That means you could This means you could get a higher rate of these benefits, or that you could qualify for them for the first time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731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00AFA6-6618-4BDC-86B5-A9947A5B03F8}"/>
              </a:ext>
            </a:extLst>
          </p:cNvPr>
          <p:cNvSpPr/>
          <p:nvPr/>
        </p:nvSpPr>
        <p:spPr>
          <a:xfrm>
            <a:off x="493295" y="836712"/>
            <a:ext cx="806115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defTabSz="914400"/>
            <a:endParaRPr lang="en-GB" sz="36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GB" sz="3600" dirty="0">
                <a:solidFill>
                  <a:prstClr val="black"/>
                </a:solidFill>
                <a:latin typeface="Calibri"/>
              </a:rPr>
              <a:t>Will the benefits of cared person affected if you claim CA for looking after him/her? </a:t>
            </a:r>
          </a:p>
          <a:p>
            <a:pPr defTabSz="914400"/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GB" sz="3200" i="1" dirty="0">
                <a:solidFill>
                  <a:prstClr val="black"/>
                </a:solidFill>
                <a:latin typeface="Calibri"/>
              </a:rPr>
              <a:t>If you claim the CA for a person, who is getting the ‘severe disability premium’ he or she will lose that SDP (worth £67.30 pw). </a:t>
            </a:r>
            <a:endParaRPr lang="en-GB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313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A901B6-63DB-489D-9EFB-AAEE44CDF8AE}"/>
              </a:ext>
            </a:extLst>
          </p:cNvPr>
          <p:cNvSpPr txBox="1">
            <a:spLocks/>
          </p:cNvSpPr>
          <p:nvPr/>
        </p:nvSpPr>
        <p:spPr>
          <a:xfrm>
            <a:off x="457199" y="890336"/>
            <a:ext cx="8313821" cy="5101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*State Pension Credit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more commonly referred to as Pension Credit - is a benefit for people over State Pension age. It provides as a top-up income for those with no income or low income.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Pension Credit has two elements Guarantee Pension Credit (GPC) and Savings Pension Credit (SPC).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Previously, only one of the couples needed to be pensionable age to claim PC. However, the government changed the rules from 15</a:t>
            </a: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May 2019, and from that date both partners need to be pensioners to qualify for Pension Credit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727372"/>
      </p:ext>
    </p:extLst>
  </p:cSld>
  <p:clrMapOvr>
    <a:masterClrMapping/>
  </p:clrMapOvr>
</p:sld>
</file>

<file path=ppt/theme/theme1.xml><?xml version="1.0" encoding="utf-8"?>
<a:theme xmlns:a="http://schemas.openxmlformats.org/drawingml/2006/main" name="Ambitious for Redbridge template">
  <a:themeElements>
    <a:clrScheme name="Redbridge Council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8DC63F"/>
      </a:accent1>
      <a:accent2>
        <a:srgbClr val="BE0071"/>
      </a:accent2>
      <a:accent3>
        <a:srgbClr val="6D2966"/>
      </a:accent3>
      <a:accent4>
        <a:srgbClr val="F59C00"/>
      </a:accent4>
      <a:accent5>
        <a:srgbClr val="005C5E"/>
      </a:accent5>
      <a:accent6>
        <a:srgbClr val="000000"/>
      </a:accent6>
      <a:hlink>
        <a:srgbClr val="8DC63F"/>
      </a:hlink>
      <a:folHlink>
        <a:srgbClr val="BE0071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88000" marR="0" indent="-288000" algn="l" defTabSz="457200" rtl="0" eaLnBrk="1" fontAlgn="auto" latinLnBrk="0" hangingPunct="1">
          <a:lnSpc>
            <a:spcPct val="120000"/>
          </a:lnSpc>
          <a:spcBef>
            <a:spcPts val="250"/>
          </a:spcBef>
          <a:spcAft>
            <a:spcPts val="0"/>
          </a:spcAft>
          <a:buClr>
            <a:srgbClr val="BE0071"/>
          </a:buClr>
          <a:buSzPct val="110000"/>
          <a:buFont typeface="Verdana" pitchFamily="34" charset="0"/>
          <a:buChar char="●"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Ambitious for Redbridge template</Template>
  <TotalTime>1124</TotalTime>
  <Words>673</Words>
  <Application>Microsoft Office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Museo Sans 300</vt:lpstr>
      <vt:lpstr>Myriad Pro</vt:lpstr>
      <vt:lpstr>Symbol</vt:lpstr>
      <vt:lpstr>Times New Roman</vt:lpstr>
      <vt:lpstr>Verdana</vt:lpstr>
      <vt:lpstr>Ambitious for Redbridge template</vt:lpstr>
      <vt:lpstr>    Some common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a referral </vt:lpstr>
      <vt:lpstr>PowerPoint Presentation</vt:lpstr>
      <vt:lpstr>Contact Us</vt:lpstr>
    </vt:vector>
  </TitlesOfParts>
  <Company>London Borough of Redbridge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Header</dc:title>
  <dc:creator>Areeba Choudhary</dc:creator>
  <cp:lastModifiedBy>Saira Yakub</cp:lastModifiedBy>
  <cp:revision>79</cp:revision>
  <dcterms:created xsi:type="dcterms:W3CDTF">2015-05-14T12:53:41Z</dcterms:created>
  <dcterms:modified xsi:type="dcterms:W3CDTF">2022-07-29T10:19:15Z</dcterms:modified>
</cp:coreProperties>
</file>