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8" r:id="rId3"/>
    <p:sldId id="297" r:id="rId4"/>
    <p:sldId id="287" r:id="rId5"/>
    <p:sldId id="288" r:id="rId6"/>
    <p:sldId id="292" r:id="rId7"/>
    <p:sldId id="289" r:id="rId8"/>
    <p:sldId id="293" r:id="rId9"/>
    <p:sldId id="294" r:id="rId10"/>
    <p:sldId id="296" r:id="rId11"/>
    <p:sldId id="286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22" autoAdjust="0"/>
  </p:normalViewPr>
  <p:slideViewPr>
    <p:cSldViewPr>
      <p:cViewPr varScale="1">
        <p:scale>
          <a:sx n="107" d="100"/>
          <a:sy n="107" d="100"/>
        </p:scale>
        <p:origin x="-9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3D2B-6D44-4CD5-B4A3-C7C1C673F0E6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C8D0-E0C0-41B4-AC53-D7EA03433C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1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These</a:t>
            </a:r>
            <a:r>
              <a:rPr lang="en-GB" baseline="0" dirty="0" smtClean="0"/>
              <a:t> standards have been put together by Coordinators of projects that have set up and run projects- Housing Justice support over 25 networks of shelters in London alone.  The standards will be assessed and accredited by peer reviewers.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These</a:t>
            </a:r>
            <a:r>
              <a:rPr lang="en-GB" baseline="0" dirty="0" smtClean="0"/>
              <a:t> standards have been put together by Coordinators of projects that have set up and run projects- Housing Justice support over 25 networks of shelters in London alone.  The standards will be assessed and accredited by peer reviewers.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1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These</a:t>
            </a:r>
            <a:r>
              <a:rPr lang="en-GB" baseline="0" dirty="0" smtClean="0"/>
              <a:t> standards have been put together by Coordinators of projects that have set up and run projects- Housing Justice support over 25 networks of shelters in London alone.  The standards will be assessed and accredited by peer reviewers.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These</a:t>
            </a:r>
            <a:r>
              <a:rPr lang="en-GB" baseline="0" dirty="0" smtClean="0"/>
              <a:t> standards have been put together by Coordinators of projects that have set up and run projects- Housing Justice support over 25 networks of shelters in London alone.  The standards will be assessed and accredited by peer reviewers.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0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Perhaps mention </a:t>
            </a:r>
            <a:r>
              <a:rPr lang="en-GB" dirty="0" err="1" smtClean="0"/>
              <a:t>Heythrop</a:t>
            </a:r>
            <a:r>
              <a:rPr lang="en-GB" dirty="0" smtClean="0"/>
              <a:t> College ARCS Team research and Catherine </a:t>
            </a:r>
            <a:r>
              <a:rPr lang="en-GB" dirty="0" err="1" smtClean="0"/>
              <a:t>Duce’s</a:t>
            </a:r>
            <a:r>
              <a:rPr lang="en-GB" dirty="0" smtClean="0"/>
              <a:t> award-winning masters dissertation</a:t>
            </a:r>
          </a:p>
          <a:p>
            <a:endParaRPr lang="en-GB" dirty="0" smtClean="0"/>
          </a:p>
          <a:p>
            <a:r>
              <a:rPr lang="en-GB" dirty="0" smtClean="0"/>
              <a:t>Tower</a:t>
            </a:r>
            <a:r>
              <a:rPr lang="en-GB" baseline="0" dirty="0" smtClean="0"/>
              <a:t> Hamlets Aims: 1. To provide emergency accommodation and food to homeless people in Tower Hamlets without discrimination or favour 2. To assist our guests in finding long-term permanent accommodation 3. To offer our guests the opportunity to consider and explore the claims of Christianity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Islington Aims: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to provide shelters where the extent and nature of homelessness can be understood by everybody involved and not feared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to facilitate effective joined-up working between agencies across the board in addressing the multiple, complex needs that homeless people present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to facilitate a transfer of power from agencies to the street homeless people they serve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to offer and provide solutions that people are willing to accept – starting with initial engagement through to long-term housing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CCNS videos such as This is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http://www.thisisgrowth.org/pages/blog.html </a:t>
            </a:r>
          </a:p>
          <a:p>
            <a:r>
              <a:rPr lang="en-GB" smtClean="0"/>
              <a:t>                                           and</a:t>
            </a:r>
            <a:r>
              <a:rPr lang="en-GB" baseline="0" smtClean="0"/>
              <a:t> C4WS - http://www.c4wshomelessproject.org/about-us/media/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8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CCNS videos such as This is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http://www.thisisgrowth.org/pages/blog.html </a:t>
            </a:r>
          </a:p>
          <a:p>
            <a:r>
              <a:rPr lang="en-GB" smtClean="0"/>
              <a:t>                                           and</a:t>
            </a:r>
            <a:r>
              <a:rPr lang="en-GB" baseline="0" smtClean="0"/>
              <a:t> C4WS - http://www.c4wshomelessproject.org/about-us/media/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7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C8D0-E0C0-41B4-AC53-D7EA03433CC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7525B6-A67B-4FD1-B4C3-60B9E59E81B4}" type="datetimeFigureOut">
              <a:rPr lang="en-GB" smtClean="0"/>
              <a:pPr/>
              <a:t>08/02/2017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B4C7E7-92BB-4A54-9C4D-36F5693631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isisgrowth.org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www.ecwns.org.uk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wendytaylor99@gmail.com" TargetMode="External"/><Relationship Id="rId4" Type="http://schemas.openxmlformats.org/officeDocument/2006/relationships/hyperlink" Target="mailto:M.Brennan@HousingJustice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02624" cy="266429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Housing Justice… </a:t>
            </a:r>
            <a:br>
              <a:rPr lang="en-GB" dirty="0" smtClean="0"/>
            </a:br>
            <a:r>
              <a:rPr lang="en-GB" dirty="0" smtClean="0"/>
              <a:t>the Shelter network and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Quality Mark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12168" cy="15727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224136" cy="144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9398"/>
            <a:ext cx="8435280" cy="5340002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endParaRPr lang="en-GB" sz="33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000" dirty="0" smtClean="0"/>
              <a:t>A rolling Shelter which is open when the winter shelter is closed will complement and extend existing services and meet </a:t>
            </a:r>
            <a:r>
              <a:rPr lang="en-GB" sz="5000" dirty="0"/>
              <a:t>a </a:t>
            </a:r>
            <a:r>
              <a:rPr lang="en-GB" sz="5000" dirty="0" smtClean="0"/>
              <a:t>desperate need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000" dirty="0"/>
              <a:t>Open to all faiths and </a:t>
            </a:r>
            <a:r>
              <a:rPr lang="en-GB" sz="5000" dirty="0" smtClean="0"/>
              <a:t>none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5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000" dirty="0" smtClean="0"/>
              <a:t>Values guests </a:t>
            </a:r>
            <a:r>
              <a:rPr lang="en-GB" sz="5000" dirty="0"/>
              <a:t>and </a:t>
            </a:r>
            <a:r>
              <a:rPr lang="en-GB" sz="5000" dirty="0" smtClean="0"/>
              <a:t>volunteers equally </a:t>
            </a:r>
            <a:r>
              <a:rPr lang="en-GB" sz="5000" dirty="0"/>
              <a:t>– dispelling ‘Us &amp; Them</a:t>
            </a:r>
            <a:r>
              <a:rPr lang="en-GB" sz="5000" dirty="0" smtClean="0"/>
              <a:t>’ idea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5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000" dirty="0"/>
              <a:t>Seeing the whole </a:t>
            </a:r>
            <a:r>
              <a:rPr lang="en-GB" sz="5000" dirty="0" smtClean="0"/>
              <a:t>person &amp; their strengths, </a:t>
            </a:r>
            <a:r>
              <a:rPr lang="en-GB" sz="5000" dirty="0"/>
              <a:t>not just </a:t>
            </a:r>
            <a:r>
              <a:rPr lang="en-GB" sz="5000" dirty="0" smtClean="0"/>
              <a:t>their problems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000" dirty="0" smtClean="0"/>
              <a:t>Realistic </a:t>
            </a:r>
            <a:r>
              <a:rPr lang="en-GB" sz="5000" dirty="0"/>
              <a:t>expectations - we can’t ‘fix’ </a:t>
            </a:r>
            <a:r>
              <a:rPr lang="en-GB" sz="5000" dirty="0" smtClean="0"/>
              <a:t>people but can accept them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3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300" dirty="0" smtClean="0"/>
              <a:t>…</a:t>
            </a:r>
            <a:endParaRPr lang="en-GB" sz="3300" dirty="0"/>
          </a:p>
          <a:p>
            <a:endParaRPr lang="en-GB" sz="2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</a:t>
            </a:r>
            <a:r>
              <a:rPr lang="en-GB" sz="3200" dirty="0" smtClean="0"/>
              <a:t>Some  thoughts…</a:t>
            </a:r>
            <a:endParaRPr lang="en-GB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2239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5644"/>
            <a:ext cx="8229600" cy="5021708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dirty="0" smtClean="0"/>
          </a:p>
          <a:p>
            <a:pPr lvl="0"/>
            <a:endParaRPr lang="en-GB" sz="3200" dirty="0" smtClean="0"/>
          </a:p>
          <a:p>
            <a:pPr lvl="0"/>
            <a:endParaRPr lang="en-GB" sz="5100" dirty="0" smtClean="0"/>
          </a:p>
          <a:p>
            <a:pPr lvl="0"/>
            <a:r>
              <a:rPr lang="en-GB" sz="9600" dirty="0" smtClean="0"/>
              <a:t>Go back to your places of worship or community and discuss if they want to be involved and be part of a steering group</a:t>
            </a:r>
          </a:p>
          <a:p>
            <a:pPr lvl="0"/>
            <a:endParaRPr lang="en-GB" sz="9600" dirty="0" smtClean="0"/>
          </a:p>
          <a:p>
            <a:pPr lvl="0"/>
            <a:r>
              <a:rPr lang="en-GB" sz="9600" dirty="0" smtClean="0"/>
              <a:t>We are happy to come and talk at meetings to  discuss further </a:t>
            </a:r>
          </a:p>
          <a:p>
            <a:pPr lvl="0"/>
            <a:endParaRPr lang="en-GB" sz="9600" dirty="0"/>
          </a:p>
          <a:p>
            <a:r>
              <a:rPr lang="en-GB" sz="9600" dirty="0"/>
              <a:t>Register </a:t>
            </a:r>
            <a:r>
              <a:rPr lang="en-GB" sz="9600" dirty="0" smtClean="0"/>
              <a:t>your interest with Wendy today and indicate how you may wish to contribute either as an individual volunteer or as a group</a:t>
            </a:r>
            <a:endParaRPr lang="en-GB" sz="9600" dirty="0"/>
          </a:p>
          <a:p>
            <a:pPr lvl="0"/>
            <a:endParaRPr lang="en-GB" sz="9600" dirty="0" smtClean="0"/>
          </a:p>
          <a:p>
            <a:pPr marL="109728" lvl="0" indent="0">
              <a:buNone/>
            </a:pPr>
            <a:r>
              <a:rPr lang="en-GB" sz="9600" dirty="0" smtClean="0"/>
              <a:t> </a:t>
            </a:r>
          </a:p>
          <a:p>
            <a:pPr lvl="0"/>
            <a:endParaRPr lang="en-GB" sz="5100" dirty="0" smtClean="0"/>
          </a:p>
          <a:p>
            <a:pPr lvl="0"/>
            <a:endParaRPr lang="en-GB" sz="5100" dirty="0" smtClean="0"/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  <a:p>
            <a:pPr lvl="0">
              <a:buNone/>
            </a:pPr>
            <a:endParaRPr lang="en-GB" sz="2800" dirty="0" smtClean="0"/>
          </a:p>
          <a:p>
            <a:pPr marL="109728" lvl="0" indent="0">
              <a:buNone/>
            </a:pPr>
            <a:endParaRPr lang="en-GB" sz="80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GB" sz="14400" dirty="0" smtClean="0"/>
          </a:p>
          <a:p>
            <a:pPr lvl="1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        What can you do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endParaRPr lang="en-GB" sz="2400" dirty="0" smtClean="0"/>
          </a:p>
          <a:p>
            <a:r>
              <a:rPr lang="en-GB" sz="2400" dirty="0" smtClean="0"/>
              <a:t>Links to shelter videos…</a:t>
            </a:r>
          </a:p>
          <a:p>
            <a:pPr marL="109728" indent="0">
              <a:buNone/>
            </a:pPr>
            <a:r>
              <a:rPr lang="en-GB" u="sng" dirty="0">
                <a:hlinkClick r:id="rId2"/>
              </a:rPr>
              <a:t>http://www.ecwns.org.uk/about</a:t>
            </a:r>
            <a:r>
              <a:rPr lang="en-GB" u="sng" dirty="0" smtClean="0">
                <a:hlinkClick r:id="rId2"/>
              </a:rPr>
              <a:t>/</a:t>
            </a:r>
            <a:r>
              <a:rPr lang="en-GB" u="sng" dirty="0" smtClean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109728" indent="0">
              <a:buNone/>
            </a:pPr>
            <a:r>
              <a:rPr lang="en-GB" u="sng" dirty="0">
                <a:hlinkClick r:id="rId3"/>
              </a:rPr>
              <a:t>http://thisisgrowth.org/</a:t>
            </a:r>
            <a:r>
              <a:rPr lang="en-GB" dirty="0"/>
              <a:t> 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pPr marL="109728" indent="0" algn="ctr">
              <a:buNone/>
            </a:pPr>
            <a:r>
              <a:rPr lang="en-GB" sz="2400" dirty="0" smtClean="0"/>
              <a:t>Any Questions?</a:t>
            </a:r>
          </a:p>
          <a:p>
            <a:pPr marL="109728" indent="0" algn="ctr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000" dirty="0" smtClean="0"/>
              <a:t>Contact: </a:t>
            </a:r>
          </a:p>
          <a:p>
            <a:pPr marL="109728" indent="0">
              <a:buNone/>
            </a:pPr>
            <a:r>
              <a:rPr lang="en-GB" sz="2000" dirty="0" smtClean="0"/>
              <a:t>Mark Brennan - </a:t>
            </a:r>
            <a:r>
              <a:rPr lang="en-GB" sz="2000" dirty="0" smtClean="0">
                <a:hlinkClick r:id="rId4"/>
              </a:rPr>
              <a:t>M.Brennan@HousingJustice.org.uk</a:t>
            </a:r>
            <a:endParaRPr lang="en-GB" sz="2000" dirty="0" smtClean="0"/>
          </a:p>
          <a:p>
            <a:pPr marL="109728" indent="0">
              <a:buNone/>
            </a:pPr>
            <a:r>
              <a:rPr lang="en-GB" sz="2000" dirty="0" smtClean="0"/>
              <a:t>Wendy Taylor – </a:t>
            </a:r>
            <a:r>
              <a:rPr lang="en-GB" sz="2000" dirty="0" smtClean="0">
                <a:hlinkClick r:id="rId5"/>
              </a:rPr>
              <a:t>wendytaylor99@gmail.com</a:t>
            </a:r>
            <a:r>
              <a:rPr lang="en-GB" sz="2000" dirty="0" smtClean="0"/>
              <a:t> </a:t>
            </a:r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sz="2000" dirty="0" smtClean="0"/>
          </a:p>
          <a:p>
            <a:pPr lvl="1">
              <a:buNone/>
            </a:pP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Thank You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dirty="0" smtClean="0"/>
          </a:p>
          <a:p>
            <a:pPr lvl="0">
              <a:buNone/>
            </a:pPr>
            <a:endParaRPr lang="en-GB" sz="7400" dirty="0" smtClean="0"/>
          </a:p>
          <a:p>
            <a:pPr lvl="0"/>
            <a:endParaRPr lang="en-GB" sz="7400" dirty="0" smtClean="0"/>
          </a:p>
          <a:p>
            <a:pPr lvl="0"/>
            <a:r>
              <a:rPr lang="en-GB" sz="7400" dirty="0" smtClean="0"/>
              <a:t>Started as Catholic  Housing Aid society ( CHAS) – celebrated our 60</a:t>
            </a:r>
            <a:r>
              <a:rPr lang="en-GB" sz="7400" baseline="30000" dirty="0" smtClean="0"/>
              <a:t>th</a:t>
            </a:r>
            <a:r>
              <a:rPr lang="en-GB" sz="7400" dirty="0" smtClean="0"/>
              <a:t> anniversary in 2016 </a:t>
            </a:r>
          </a:p>
          <a:p>
            <a:pPr lvl="0"/>
            <a:endParaRPr lang="en-GB" sz="7400" dirty="0" smtClean="0"/>
          </a:p>
          <a:p>
            <a:pPr lvl="0"/>
            <a:r>
              <a:rPr lang="en-GB" sz="7400" dirty="0" smtClean="0"/>
              <a:t>Now all denominational national voice of Christian action on homelessness campaigning for more affordable homes </a:t>
            </a:r>
          </a:p>
          <a:p>
            <a:pPr lvl="0"/>
            <a:endParaRPr lang="en-GB" sz="7400" dirty="0" smtClean="0"/>
          </a:p>
          <a:p>
            <a:pPr lvl="0"/>
            <a:r>
              <a:rPr lang="en-GB" sz="7400" dirty="0" smtClean="0"/>
              <a:t> It has a range of projects  : </a:t>
            </a:r>
          </a:p>
          <a:p>
            <a:pPr lvl="0"/>
            <a:endParaRPr lang="en-GB" sz="7400" dirty="0" smtClean="0"/>
          </a:p>
          <a:p>
            <a:pPr lvl="1"/>
            <a:r>
              <a:rPr lang="en-GB" sz="7000" dirty="0" smtClean="0"/>
              <a:t>London Hosting: matches asylum seekers with no recourse to funds to willing hosts</a:t>
            </a:r>
          </a:p>
          <a:p>
            <a:pPr lvl="0"/>
            <a:endParaRPr lang="en-GB" sz="7400" dirty="0" smtClean="0"/>
          </a:p>
          <a:p>
            <a:pPr lvl="1"/>
            <a:r>
              <a:rPr lang="en-GB" sz="7000" dirty="0" smtClean="0"/>
              <a:t>Faith in Affordable </a:t>
            </a:r>
            <a:r>
              <a:rPr lang="en-GB" sz="7000" dirty="0"/>
              <a:t>H</a:t>
            </a:r>
            <a:r>
              <a:rPr lang="en-GB" sz="7000" dirty="0" smtClean="0"/>
              <a:t>ousing : To encourage use of unwanted  church buildings for social housing </a:t>
            </a:r>
          </a:p>
          <a:p>
            <a:pPr lvl="1"/>
            <a:endParaRPr lang="en-GB" sz="7000" dirty="0" smtClean="0"/>
          </a:p>
          <a:p>
            <a:pPr lvl="1"/>
            <a:r>
              <a:rPr lang="en-GB" sz="7000" dirty="0" smtClean="0"/>
              <a:t>Night Shelter network involves 500 churches nationwide </a:t>
            </a:r>
          </a:p>
          <a:p>
            <a:pPr marL="630936" lvl="2" indent="0">
              <a:buNone/>
            </a:pPr>
            <a:r>
              <a:rPr lang="en-GB" sz="6800" dirty="0" smtClean="0"/>
              <a:t> </a:t>
            </a:r>
          </a:p>
          <a:p>
            <a:pPr lvl="0"/>
            <a:endParaRPr lang="en-GB" sz="9600" dirty="0" smtClean="0"/>
          </a:p>
          <a:p>
            <a:pPr lvl="0"/>
            <a:endParaRPr lang="en-GB" sz="7400" dirty="0"/>
          </a:p>
          <a:p>
            <a:pPr lvl="0"/>
            <a:endParaRPr lang="en-GB" sz="8000" dirty="0" smtClean="0"/>
          </a:p>
          <a:p>
            <a:pPr lvl="1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       Housing Justice - What is it?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2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653"/>
          </a:xfrm>
        </p:spPr>
        <p:txBody>
          <a:bodyPr>
            <a:normAutofit fontScale="25000" lnSpcReduction="20000"/>
          </a:bodyPr>
          <a:lstStyle/>
          <a:p>
            <a:pPr marL="109728" lvl="0" indent="0">
              <a:buNone/>
            </a:pPr>
            <a:endParaRPr lang="en-GB" sz="9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9600" dirty="0" smtClean="0"/>
              <a:t>Homelessness has spiralled out of control with rough sleeping its most visible symptom. </a:t>
            </a:r>
          </a:p>
          <a:p>
            <a:pPr lvl="0">
              <a:buNone/>
            </a:pPr>
            <a:endParaRPr lang="en-GB" sz="9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9600" dirty="0" smtClean="0"/>
              <a:t>Redbridge has 60 RS, the 8</a:t>
            </a:r>
            <a:r>
              <a:rPr lang="en-GB" sz="9600" baseline="30000" dirty="0" smtClean="0"/>
              <a:t>th</a:t>
            </a:r>
            <a:r>
              <a:rPr lang="en-GB" sz="9600" dirty="0" smtClean="0"/>
              <a:t> highest in England   people’s health and lives are blighted</a:t>
            </a:r>
          </a:p>
          <a:p>
            <a:pPr lvl="0">
              <a:buNone/>
            </a:pPr>
            <a:r>
              <a:rPr lang="en-GB" sz="9600" dirty="0" smtClean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9600" dirty="0" smtClean="0"/>
              <a:t>S/Army hosts an excellent 28 bed winter shelter, but afterwards many of those guests arrive back on the streets (42 of the 60 are NRPF) </a:t>
            </a:r>
          </a:p>
          <a:p>
            <a:pPr lvl="0">
              <a:buNone/>
            </a:pPr>
            <a:r>
              <a:rPr lang="en-GB" sz="9600" dirty="0" smtClean="0"/>
              <a:t>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9600" dirty="0" smtClean="0"/>
              <a:t>If we are to make a difference – we need wider community engagement from faith groups &amp; others– homelessness is everyone’s responsibility.</a:t>
            </a:r>
          </a:p>
          <a:p>
            <a:pPr lvl="0"/>
            <a:endParaRPr lang="en-GB" sz="7400" dirty="0"/>
          </a:p>
          <a:p>
            <a:pPr lvl="0"/>
            <a:endParaRPr lang="en-GB" sz="8000" dirty="0" smtClean="0"/>
          </a:p>
          <a:p>
            <a:pPr lvl="1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     Homelessness is on the rise!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10539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dirty="0" smtClean="0"/>
          </a:p>
          <a:p>
            <a:pPr lvl="0"/>
            <a:endParaRPr lang="en-GB" sz="3200" dirty="0" smtClean="0"/>
          </a:p>
          <a:p>
            <a:pPr lvl="0"/>
            <a:endParaRPr lang="en-GB" sz="5000" dirty="0" smtClean="0"/>
          </a:p>
          <a:p>
            <a:pPr lvl="0"/>
            <a:endParaRPr lang="en-GB" sz="9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9600" dirty="0" smtClean="0"/>
              <a:t>A loose group of 77 projects – governed &amp; run differently but all operate a circuit of night shelter venues, with volunteers mainly in churches but some mosques and synagogues participate.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 smtClean="0"/>
              <a:t>HJ is </a:t>
            </a:r>
            <a:r>
              <a:rPr lang="en-GB" sz="9600" b="1" dirty="0" smtClean="0"/>
              <a:t>not</a:t>
            </a:r>
            <a:r>
              <a:rPr lang="en-GB" sz="9600" dirty="0" smtClean="0"/>
              <a:t> a formal governing body but we support projects to set up, offer a comprehensive toolkit of policies &amp; procedures for adaption to local need.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9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 smtClean="0"/>
              <a:t>We then work alongside projects to advise,  promote best practise though our shelter handbook ,training and award of our Quality Mark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9600" dirty="0" smtClean="0"/>
          </a:p>
          <a:p>
            <a:pPr lvl="0"/>
            <a:endParaRPr lang="en-GB" sz="7400" dirty="0"/>
          </a:p>
          <a:p>
            <a:pPr lvl="0"/>
            <a:endParaRPr lang="en-GB" sz="8000" dirty="0" smtClean="0"/>
          </a:p>
          <a:p>
            <a:pPr lvl="1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048672" cy="15701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Church &amp; Community Night Shelter Network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4392488" cy="648072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Content Placeholder 4" descr="\\10-103-0-5\Company\Images - and video + audio\Images\Shelters\shelter pics\pics from Mark Brennan's shelter - provided Feb2011\_MG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-103-0-5\Company\Images - and video + audio\Images\Shelters\shelter pics\pics from Mark Brennan's shelter - provided Feb2011\_MG_0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895"/>
            <a:ext cx="4464050" cy="65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dirty="0" smtClean="0"/>
          </a:p>
          <a:p>
            <a:pPr lvl="0"/>
            <a:endParaRPr lang="en-GB" sz="3200" dirty="0" smtClean="0"/>
          </a:p>
          <a:p>
            <a:pPr lvl="0"/>
            <a:endParaRPr lang="en-GB" sz="5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9600" dirty="0" smtClean="0"/>
              <a:t> Principals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9600" dirty="0" smtClean="0"/>
              <a:t>As much about community engagement as giving shelter – integration not segregation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9600" dirty="0" smtClean="0"/>
              <a:t>A </a:t>
            </a:r>
            <a:r>
              <a:rPr lang="en-GB" sz="9600" dirty="0"/>
              <a:t>grassroots, ground up, community response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9600" dirty="0" smtClean="0"/>
              <a:t>Warm hospitality </a:t>
            </a:r>
            <a:r>
              <a:rPr lang="en-GB" sz="9600" dirty="0"/>
              <a:t>– ‘Tough Love</a:t>
            </a:r>
            <a:r>
              <a:rPr lang="en-GB" sz="9600" dirty="0" smtClean="0"/>
              <a:t>’??</a:t>
            </a:r>
            <a:endParaRPr lang="en-GB" sz="9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9600" dirty="0" smtClean="0"/>
              <a:t>Guest </a:t>
            </a:r>
            <a:r>
              <a:rPr lang="en-GB" sz="9600" dirty="0"/>
              <a:t>vs </a:t>
            </a:r>
            <a:r>
              <a:rPr lang="en-GB" sz="9600" dirty="0" smtClean="0"/>
              <a:t>Client </a:t>
            </a:r>
            <a:r>
              <a:rPr lang="en-GB" sz="9600" dirty="0"/>
              <a:t>distinction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9600" dirty="0"/>
              <a:t>Clinical vs Relational </a:t>
            </a:r>
            <a:r>
              <a:rPr lang="en-GB" sz="9600" dirty="0" smtClean="0"/>
              <a:t>support</a:t>
            </a:r>
            <a:endParaRPr lang="en-GB" sz="9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9600" dirty="0"/>
              <a:t>Where ‘</a:t>
            </a:r>
            <a:r>
              <a:rPr lang="en-GB" sz="9600" dirty="0" smtClean="0"/>
              <a:t>Ground-Up</a:t>
            </a:r>
            <a:r>
              <a:rPr lang="en-GB" sz="9600" dirty="0"/>
              <a:t>’ and ‘</a:t>
            </a:r>
            <a:r>
              <a:rPr lang="en-GB" sz="9600" dirty="0" smtClean="0"/>
              <a:t>Top-Down</a:t>
            </a:r>
            <a:r>
              <a:rPr lang="en-GB" sz="9600" dirty="0"/>
              <a:t>’ meet and work together is where we get the best outcomes not just </a:t>
            </a:r>
            <a:r>
              <a:rPr lang="en-GB" sz="9600" dirty="0" smtClean="0"/>
              <a:t> for rough sleepers but </a:t>
            </a:r>
            <a:r>
              <a:rPr lang="en-GB" sz="9600" dirty="0"/>
              <a:t>for everyone involved i.e. </a:t>
            </a:r>
            <a:r>
              <a:rPr lang="en-GB" sz="9600" dirty="0" smtClean="0"/>
              <a:t>stronger more  cohesive communities!</a:t>
            </a:r>
            <a:endParaRPr lang="en-GB" sz="9600" dirty="0"/>
          </a:p>
          <a:p>
            <a:pPr lvl="0"/>
            <a:endParaRPr lang="en-GB" sz="7400" dirty="0"/>
          </a:p>
          <a:p>
            <a:pPr lvl="0"/>
            <a:endParaRPr lang="en-GB" sz="8000" dirty="0" smtClean="0"/>
          </a:p>
          <a:p>
            <a:pPr lvl="1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048672" cy="15701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Church &amp; Community Night Shelter Network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472608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en-GB" sz="2800" dirty="0" smtClean="0"/>
          </a:p>
          <a:p>
            <a:pPr marL="109728" indent="0">
              <a:buNone/>
            </a:pPr>
            <a:endParaRPr lang="en-US" sz="4000" dirty="0"/>
          </a:p>
          <a:p>
            <a:pPr lvl="0"/>
            <a:endParaRPr lang="en-US" sz="4500" dirty="0"/>
          </a:p>
          <a:p>
            <a:pPr lvl="0"/>
            <a:r>
              <a:rPr lang="en-US" sz="4500" dirty="0" smtClean="0"/>
              <a:t>Supports </a:t>
            </a:r>
            <a:r>
              <a:rPr lang="en-US" sz="4500" dirty="0"/>
              <a:t>the development of shelters </a:t>
            </a:r>
            <a:r>
              <a:rPr lang="en-US" sz="4500" dirty="0" smtClean="0"/>
              <a:t>so the extent </a:t>
            </a:r>
            <a:r>
              <a:rPr lang="en-US" sz="4500" dirty="0"/>
              <a:t>and nature of homelessness can be understood by the wider community and everybody </a:t>
            </a:r>
            <a:r>
              <a:rPr lang="en-US" sz="4500" dirty="0" smtClean="0"/>
              <a:t>involved</a:t>
            </a:r>
          </a:p>
          <a:p>
            <a:pPr lvl="0"/>
            <a:endParaRPr lang="en-US" sz="4500" dirty="0" smtClean="0"/>
          </a:p>
          <a:p>
            <a:r>
              <a:rPr lang="en-US" sz="4500" dirty="0"/>
              <a:t>Promote effective joined-up working between </a:t>
            </a:r>
            <a:r>
              <a:rPr lang="en-US" sz="4500" dirty="0" smtClean="0"/>
              <a:t> volunteers faith groups and agencies to address </a:t>
            </a:r>
            <a:r>
              <a:rPr lang="en-US" sz="4500" dirty="0"/>
              <a:t>the multiple, complex needs presented </a:t>
            </a:r>
            <a:r>
              <a:rPr lang="en-US" sz="4500" dirty="0" smtClean="0"/>
              <a:t>by some </a:t>
            </a:r>
            <a:r>
              <a:rPr lang="en-US" sz="4500" dirty="0"/>
              <a:t>homeless people</a:t>
            </a:r>
          </a:p>
          <a:p>
            <a:pPr marL="109728" lvl="0" indent="0">
              <a:buNone/>
            </a:pPr>
            <a:endParaRPr lang="en-US" sz="4500" dirty="0"/>
          </a:p>
          <a:p>
            <a:pPr lvl="0"/>
            <a:r>
              <a:rPr lang="en-US" sz="4500" dirty="0" smtClean="0"/>
              <a:t>Encourage high standards by peer review between projects coordinators, involving </a:t>
            </a:r>
            <a:r>
              <a:rPr lang="en-US" sz="4500" dirty="0"/>
              <a:t>guests and volunteers in shaping </a:t>
            </a:r>
            <a:r>
              <a:rPr lang="en-US" sz="4500" dirty="0" smtClean="0"/>
              <a:t>services</a:t>
            </a:r>
          </a:p>
          <a:p>
            <a:pPr lvl="0"/>
            <a:endParaRPr lang="en-US" sz="4500" dirty="0"/>
          </a:p>
          <a:p>
            <a:pPr lvl="0"/>
            <a:r>
              <a:rPr lang="en-US" sz="4500" dirty="0" smtClean="0"/>
              <a:t>Support </a:t>
            </a:r>
            <a:r>
              <a:rPr lang="en-US" sz="4500" dirty="0"/>
              <a:t>shelters to gather </a:t>
            </a:r>
            <a:r>
              <a:rPr lang="en-US" sz="4500" dirty="0" smtClean="0"/>
              <a:t>evidence to demonstrate need and  </a:t>
            </a:r>
            <a:r>
              <a:rPr lang="en-US" sz="4500" dirty="0"/>
              <a:t>their </a:t>
            </a:r>
            <a:r>
              <a:rPr lang="en-US" sz="4500" dirty="0" smtClean="0"/>
              <a:t>successes</a:t>
            </a:r>
          </a:p>
          <a:p>
            <a:pPr lvl="0"/>
            <a:endParaRPr lang="en-US" sz="4500" dirty="0"/>
          </a:p>
          <a:p>
            <a:pPr lvl="0"/>
            <a:endParaRPr lang="en-US" sz="3800" dirty="0"/>
          </a:p>
          <a:p>
            <a:pPr lvl="1">
              <a:buNone/>
            </a:pPr>
            <a:endParaRPr lang="en-GB" sz="2800" dirty="0" smtClean="0"/>
          </a:p>
          <a:p>
            <a:endParaRPr lang="en-GB" sz="2800" dirty="0" smtClean="0"/>
          </a:p>
          <a:p>
            <a:pPr lvl="0">
              <a:buNone/>
            </a:pPr>
            <a:endParaRPr lang="en-GB" sz="28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 </a:t>
            </a:r>
            <a:r>
              <a:rPr lang="en-GB" sz="3200" dirty="0" smtClean="0"/>
              <a:t>HJQM Aims &amp; Objectives</a:t>
            </a:r>
            <a:endParaRPr lang="en-GB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196753"/>
            <a:ext cx="7488832" cy="4752527"/>
          </a:xfrm>
        </p:spPr>
        <p:txBody>
          <a:bodyPr>
            <a:normAutofit fontScale="92500" lnSpcReduction="10000"/>
          </a:bodyPr>
          <a:lstStyle/>
          <a:p>
            <a:pPr lvl="0"/>
            <a:endParaRPr lang="en-GB" dirty="0" smtClean="0"/>
          </a:p>
          <a:p>
            <a:pPr lvl="0"/>
            <a:endParaRPr lang="en-GB" sz="3200" dirty="0" smtClean="0"/>
          </a:p>
          <a:p>
            <a:pPr marL="109728" lvl="0" indent="0">
              <a:buNone/>
            </a:pPr>
            <a:endParaRPr lang="en-GB" sz="3400" dirty="0" smtClean="0"/>
          </a:p>
          <a:p>
            <a:pPr marL="109728" lvl="0" indent="0">
              <a:buNone/>
            </a:pPr>
            <a:endParaRPr lang="en-GB" sz="3400" dirty="0"/>
          </a:p>
          <a:p>
            <a:pPr marL="109728" lvl="0" indent="0">
              <a:buNone/>
            </a:pPr>
            <a:endParaRPr lang="en-GB" sz="3400" dirty="0" smtClean="0"/>
          </a:p>
          <a:p>
            <a:pPr lvl="0"/>
            <a:endParaRPr lang="en-GB" sz="8000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274639"/>
            <a:ext cx="5904656" cy="12101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</a:t>
            </a:r>
            <a:br>
              <a:rPr lang="en-GB" sz="3600" dirty="0" smtClean="0"/>
            </a:br>
            <a:r>
              <a:rPr lang="en-GB" sz="3600" dirty="0" smtClean="0"/>
              <a:t>Housing Justice Quality Mark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2255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632848" cy="48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GB" dirty="0" smtClean="0"/>
          </a:p>
          <a:p>
            <a:pPr lvl="0"/>
            <a:r>
              <a:rPr lang="en-GB" sz="2900" dirty="0" smtClean="0"/>
              <a:t>There are only two of London’s 32 boroughs that do not have a night shelter operating this winter (guesses anyone?) </a:t>
            </a:r>
          </a:p>
          <a:p>
            <a:pPr marL="109728" lvl="0" indent="0">
              <a:buNone/>
            </a:pPr>
            <a:endParaRPr lang="en-GB" sz="2900" dirty="0"/>
          </a:p>
          <a:p>
            <a:pPr lvl="0"/>
            <a:r>
              <a:rPr lang="en-GB" sz="2900" dirty="0" smtClean="0"/>
              <a:t>Projects typically have between 100 and 700 volunteers across the circuit many of whom are not church-goers or even people of faith</a:t>
            </a:r>
          </a:p>
          <a:p>
            <a:pPr lvl="0"/>
            <a:endParaRPr lang="en-GB" sz="2900" dirty="0"/>
          </a:p>
          <a:p>
            <a:r>
              <a:rPr lang="en-GB" sz="2900" dirty="0" smtClean="0"/>
              <a:t>Some mosques, temples and synagogues have been getting involved more recently, either as shelter venues or in other supportive capacities – Leicester is the most ethnically and religiously diverse project </a:t>
            </a:r>
          </a:p>
          <a:p>
            <a:endParaRPr lang="en-GB" sz="2900" dirty="0" smtClean="0"/>
          </a:p>
          <a:p>
            <a:r>
              <a:rPr lang="en-GB" sz="2900" dirty="0" smtClean="0"/>
              <a:t>Some boroughs have more than one shelter operating e.g. Ealing &amp; Islington and year-round shelters have been established as a result of this work e.g. Kingston, Havering, Islington, </a:t>
            </a:r>
            <a:r>
              <a:rPr lang="en-GB" sz="2900" dirty="0"/>
              <a:t>Waltham Forest  </a:t>
            </a:r>
            <a:endParaRPr lang="en-GB" sz="2900" dirty="0" smtClean="0"/>
          </a:p>
          <a:p>
            <a:endParaRPr lang="en-GB" sz="2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</a:t>
            </a:r>
            <a:r>
              <a:rPr lang="en-GB" sz="3200" dirty="0" smtClean="0"/>
              <a:t>About the network…</a:t>
            </a:r>
            <a:endParaRPr lang="en-GB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2239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12168" cy="15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1035</Words>
  <Application>Microsoft Office PowerPoint</Application>
  <PresentationFormat>On-screen Show (4:3)</PresentationFormat>
  <Paragraphs>199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  Housing Justice…  the Shelter network and Quality Mark  </vt:lpstr>
      <vt:lpstr>           Housing Justice - What is it?    </vt:lpstr>
      <vt:lpstr>         Homelessness is on the rise!  </vt:lpstr>
      <vt:lpstr>   The Church &amp; Community Night Shelter Network  </vt:lpstr>
      <vt:lpstr>PowerPoint Presentation</vt:lpstr>
      <vt:lpstr>   The Church &amp; Community Night Shelter Network  </vt:lpstr>
      <vt:lpstr>       HJQM Aims &amp; Objectives</vt:lpstr>
      <vt:lpstr>   The Housing Justice Quality Mark  </vt:lpstr>
      <vt:lpstr>      About the network…</vt:lpstr>
      <vt:lpstr>      Some  thoughts…</vt:lpstr>
      <vt:lpstr>            What can you do   </vt:lpstr>
      <vt:lpstr>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Justice Night Shelter Quality Mark Consultation</dc:title>
  <dc:creator>Emma Neill</dc:creator>
  <cp:lastModifiedBy>Karen Kent</cp:lastModifiedBy>
  <cp:revision>104</cp:revision>
  <dcterms:created xsi:type="dcterms:W3CDTF">2014-06-02T14:04:56Z</dcterms:created>
  <dcterms:modified xsi:type="dcterms:W3CDTF">2017-02-08T12:28:06Z</dcterms:modified>
</cp:coreProperties>
</file>